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1" r:id="rId6"/>
    <p:sldId id="282" r:id="rId7"/>
    <p:sldId id="283" r:id="rId8"/>
    <p:sldId id="284" r:id="rId9"/>
    <p:sldId id="261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1"/>
    <a:srgbClr val="2E98DB"/>
    <a:srgbClr val="F6F6F8"/>
    <a:srgbClr val="EE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83B62-E13B-430F-B231-2DC986FA9450}" v="794" dt="2017-08-10T14:08:04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4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5E2F-B3EF-48CD-94E0-791CD12C438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B726-56FD-49CE-8800-B19284AF50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2E35B-4DD9-416F-A746-4400075D30E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CDB-9580-40A3-A868-D478230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EBE-D62A-4839-AA9A-7C683AE8B739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6DD9-946B-4A75-A8DB-5C40FE22481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A32-1749-4080-8072-E5F80E6EC882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3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DBA-023B-4AED-869F-5AE362543C07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3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5BA1-3E6E-42E7-94D0-68E24D92DD3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4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E84-B262-48AD-9A49-D81EB6B079D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6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7B60-302A-4AE7-8CBF-000D3CD7AECE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8912-7F28-4C21-93D5-10DC3D26329A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296D-AA77-4CE3-8900-9B4F663D5CD5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4622-8F0D-44C9-AEB1-56A473D0F7BD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59FCF1-E121-407D-9A07-2C801D8CCAEC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2013-F185-4F8A-8BB6-C2B14E988DC5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6038" y="1380403"/>
            <a:ext cx="7570405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id-ID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STORE OFFICE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ADVANCED ACCOUNTING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Recording Lottery Commissions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203932" y="1195160"/>
            <a:ext cx="5321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How do I account for the recording of lottery commissions in C</a:t>
            </a:r>
            <a:r>
              <a:rPr lang="ru-RU" sz="1600" dirty="0">
                <a:latin typeface="Segoe UI Light" panose="020B0502040204020203" pitchFamily="34" charset="0"/>
              </a:rPr>
              <a:t>-</a:t>
            </a:r>
            <a:r>
              <a:rPr lang="en-US" sz="1600" dirty="0">
                <a:latin typeface="Segoe UI Light" panose="020B0502040204020203" pitchFamily="34" charset="0"/>
              </a:rPr>
              <a:t>Store?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25872" y="1195160"/>
            <a:ext cx="3041755" cy="3041755"/>
          </a:xfrm>
          <a:prstGeom prst="ellipse">
            <a:avLst/>
          </a:prstGeom>
          <a:gradFill>
            <a:gsLst>
              <a:gs pos="33000">
                <a:srgbClr val="F2F2F2"/>
              </a:gs>
              <a:gs pos="100000">
                <a:srgbClr val="FBFBFB"/>
              </a:gs>
            </a:gsLst>
            <a:lin ang="5400000" scaled="1"/>
          </a:gra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5125" name="Picture 5" descr="C:\Users\Lamagra\Desktop\Agen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28" y="1624589"/>
            <a:ext cx="2123754" cy="21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3C5197-BFAA-4957-B9B3-1DC1C7368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AC32B26-1F9D-49CA-ACF5-7A16EDC1DFB2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44055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1006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580044-7FF4-473B-A331-493F09B36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65" y="1966987"/>
            <a:ext cx="7996573" cy="1339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50546D-FD11-44B3-AD67-86B031750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65" y="3964871"/>
            <a:ext cx="7955618" cy="18130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96F4C2-83B4-41B6-A075-98163D6ABFA7}"/>
              </a:ext>
            </a:extLst>
          </p:cNvPr>
          <p:cNvSpPr txBox="1"/>
          <p:nvPr/>
        </p:nvSpPr>
        <p:spPr>
          <a:xfrm>
            <a:off x="323999" y="284244"/>
            <a:ext cx="8329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I ACCOUNT FOR THE RECORDING OF LOTTERY COMMISSIONS IN C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STORE?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1B44D-5FB3-4258-AEF2-AA20DD138CFD}"/>
              </a:ext>
            </a:extLst>
          </p:cNvPr>
          <p:cNvSpPr txBox="1"/>
          <p:nvPr/>
        </p:nvSpPr>
        <p:spPr>
          <a:xfrm>
            <a:off x="391415" y="1150611"/>
            <a:ext cx="849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/>
              <a:t>Step 1</a:t>
            </a:r>
            <a:r>
              <a:rPr lang="en-US"/>
              <a:t>: Go to your </a:t>
            </a:r>
            <a:r>
              <a:rPr lang="en-US" b="1"/>
              <a:t>Account Register</a:t>
            </a:r>
            <a:r>
              <a:rPr lang="en-US"/>
              <a:t> &gt; </a:t>
            </a:r>
            <a:r>
              <a:rPr lang="en-US" b="1"/>
              <a:t>Transactions</a:t>
            </a:r>
            <a:r>
              <a:rPr lang="en-US"/>
              <a:t> &gt; </a:t>
            </a:r>
            <a:r>
              <a:rPr lang="en-US" b="1"/>
              <a:t>Account Register</a:t>
            </a:r>
            <a:r>
              <a:rPr lang="en-US"/>
              <a:t> &gt; (Put in your company, class, and the bank account to deposit the commission</a:t>
            </a:r>
            <a:r>
              <a:rPr lang="ru-RU"/>
              <a:t>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99329B-9A50-4A05-A349-F21BA13C9AF4}"/>
              </a:ext>
            </a:extLst>
          </p:cNvPr>
          <p:cNvSpPr txBox="1"/>
          <p:nvPr/>
        </p:nvSpPr>
        <p:spPr>
          <a:xfrm>
            <a:off x="448864" y="3503206"/>
            <a:ext cx="849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 dirty="0"/>
              <a:t>Step 2</a:t>
            </a:r>
            <a:r>
              <a:rPr lang="en-US" dirty="0"/>
              <a:t>: Find the next open space in the journal entries for your bank account selected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3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9CAB8B-4F63-4142-9F37-38AA5879C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18" y="2798518"/>
            <a:ext cx="6053312" cy="33172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4A98A2-8B17-4302-87F2-E9A61CF7727B}"/>
              </a:ext>
            </a:extLst>
          </p:cNvPr>
          <p:cNvSpPr txBox="1"/>
          <p:nvPr/>
        </p:nvSpPr>
        <p:spPr>
          <a:xfrm>
            <a:off x="215364" y="3419586"/>
            <a:ext cx="738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73999F-36AC-42DF-A736-C59B06AC622E}"/>
              </a:ext>
            </a:extLst>
          </p:cNvPr>
          <p:cNvSpPr txBox="1"/>
          <p:nvPr/>
        </p:nvSpPr>
        <p:spPr>
          <a:xfrm>
            <a:off x="174667" y="5277617"/>
            <a:ext cx="879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3D88A8-BACD-48BD-BBFB-B0455BA616E4}"/>
              </a:ext>
            </a:extLst>
          </p:cNvPr>
          <p:cNvSpPr txBox="1"/>
          <p:nvPr/>
        </p:nvSpPr>
        <p:spPr>
          <a:xfrm>
            <a:off x="323999" y="284244"/>
            <a:ext cx="8329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DO I ACCOUNT FOR THE RECORDING OF LOTTERY COMMISSIONS IN C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STORE?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EFD02-57E8-4877-BA7C-0C7C98E8C5F7}"/>
              </a:ext>
            </a:extLst>
          </p:cNvPr>
          <p:cNvSpPr txBox="1"/>
          <p:nvPr/>
        </p:nvSpPr>
        <p:spPr>
          <a:xfrm>
            <a:off x="423210" y="1082294"/>
            <a:ext cx="8498173" cy="41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b="1" dirty="0"/>
              <a:t>Step 3</a:t>
            </a:r>
            <a:r>
              <a:rPr lang="en-US" dirty="0"/>
              <a:t>: Record the journal entry (Bank Account)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E8D8A4-96C4-42EF-A2F3-66957A4D4313}"/>
              </a:ext>
            </a:extLst>
          </p:cNvPr>
          <p:cNvSpPr txBox="1"/>
          <p:nvPr/>
        </p:nvSpPr>
        <p:spPr>
          <a:xfrm>
            <a:off x="738554" y="1419000"/>
            <a:ext cx="7318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 b="1">
                <a:latin typeface="Segoe UI Light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en-US" sz="1400" dirty="0"/>
              <a:t>* Accounts Register &gt; Pick Company, Class &gt; Account 1 </a:t>
            </a:r>
            <a:r>
              <a:rPr lang="en-US" sz="1400" b="0" dirty="0"/>
              <a:t>will be a bank account</a:t>
            </a:r>
          </a:p>
          <a:p>
            <a:pPr marL="0" indent="0">
              <a:buNone/>
            </a:pPr>
            <a:r>
              <a:rPr lang="en-US" sz="1400" dirty="0"/>
              <a:t>* </a:t>
            </a:r>
            <a:r>
              <a:rPr lang="en-US" sz="1400" b="0" dirty="0"/>
              <a:t>When opening a journal entry space in the selected account, this will be the debited account</a:t>
            </a:r>
          </a:p>
          <a:p>
            <a:pPr marL="0" indent="0" defTabSz="108000">
              <a:buNone/>
            </a:pPr>
            <a:r>
              <a:rPr lang="en-US" sz="1400" dirty="0"/>
              <a:t>* </a:t>
            </a:r>
            <a:r>
              <a:rPr lang="en-US" sz="1400" b="0" dirty="0"/>
              <a:t>After the entry information is filled in, you must press </a:t>
            </a:r>
            <a:r>
              <a:rPr lang="en-US" sz="1400" dirty="0"/>
              <a:t>EDIT</a:t>
            </a:r>
            <a:r>
              <a:rPr lang="en-US" sz="1400" b="0" dirty="0"/>
              <a:t>/</a:t>
            </a:r>
            <a:r>
              <a:rPr lang="en-US" sz="1400" dirty="0"/>
              <a:t>ENTER</a:t>
            </a:r>
            <a:r>
              <a:rPr lang="en-US" sz="1400" b="0" dirty="0"/>
              <a:t> and </a:t>
            </a:r>
            <a:r>
              <a:rPr lang="en-US" sz="1400" dirty="0"/>
              <a:t>SAVE</a:t>
            </a:r>
            <a:r>
              <a:rPr lang="en-US" sz="1400" b="0" dirty="0"/>
              <a:t> to see it appears 	in the account register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342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1026" name="Picture 2" descr="C:\Users\Lamagra\Desktop\2-10-2015 6-21-45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5" y="2796209"/>
            <a:ext cx="6993484" cy="32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9975A754-7A12-4552-8E04-29402D6703A9}"/>
              </a:ext>
            </a:extLst>
          </p:cNvPr>
          <p:cNvSpPr txBox="1">
            <a:spLocks/>
          </p:cNvSpPr>
          <p:nvPr/>
        </p:nvSpPr>
        <p:spPr>
          <a:xfrm>
            <a:off x="324000" y="324000"/>
            <a:ext cx="603704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TRAINING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EE761-115A-49C2-A222-9446A0DEC38C}"/>
              </a:ext>
            </a:extLst>
          </p:cNvPr>
          <p:cNvSpPr txBox="1"/>
          <p:nvPr/>
        </p:nvSpPr>
        <p:spPr>
          <a:xfrm>
            <a:off x="324000" y="1132928"/>
            <a:ext cx="8607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For additional testing on what you have learned, please refer to our new “Testing Center”.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access this new feature, click the help icon, and then select </a:t>
            </a:r>
            <a:r>
              <a:rPr lang="en-US" b="1" dirty="0"/>
              <a:t>Testing Center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18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339846"/>
            <a:ext cx="9144000" cy="1664567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" y="2854869"/>
            <a:ext cx="83185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THAN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 YOU FOR YOUR TIME!</a:t>
            </a:r>
            <a:endParaRPr lang="id-ID" sz="4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578074" y="5042703"/>
            <a:ext cx="19436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b="1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26" y="4878504"/>
            <a:ext cx="287777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405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Get in Touch</a:t>
            </a:r>
            <a:endParaRPr lang="en-US" sz="405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18867" y="5258147"/>
            <a:ext cx="220283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Petrosoft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LLC</a:t>
            </a:r>
            <a:endParaRPr lang="en-US" dirty="0"/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290 </a:t>
            </a:r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Bilmar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Drive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Pittsburgh, PA  15205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1.412.306.0640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97378-CBDE-48B5-AFCD-C0076C9CE8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a928a87-dba1-4bfc-a2e9-067dd23cbc22">
      <UserInfo>
        <DisplayName/>
        <AccountId xsi:nil="true"/>
        <AccountType/>
      </UserInfo>
    </Project>
    <Modules xmlns="8a928a87-dba1-4bfc-a2e9-067dd23cbc22"/>
    <Teams xmlns="8a928a87-dba1-4bfc-a2e9-067dd23cbc22">
      <UserInfo>
        <DisplayName/>
        <AccountId xsi:nil="true"/>
        <AccountType/>
      </UserInfo>
    </Team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02552562AE4793B1F055379D6C33" ma:contentTypeVersion="5" ma:contentTypeDescription="Create a new document." ma:contentTypeScope="" ma:versionID="fef2019ffb6cdbb992647a6e4944855a">
  <xsd:schema xmlns:xsd="http://www.w3.org/2001/XMLSchema" xmlns:xs="http://www.w3.org/2001/XMLSchema" xmlns:p="http://schemas.microsoft.com/office/2006/metadata/properties" xmlns:ns2="8a928a87-dba1-4bfc-a2e9-067dd23cbc22" xmlns:ns3="5ea8cec0-42a3-4088-af64-e881a12e28b4" targetNamespace="http://schemas.microsoft.com/office/2006/metadata/properties" ma:root="true" ma:fieldsID="e2fa0c52345c8c53dceae4a43d9a3dcf" ns2:_="" ns3:_="">
    <xsd:import namespace="8a928a87-dba1-4bfc-a2e9-067dd23cbc22"/>
    <xsd:import namespace="5ea8cec0-42a3-4088-af64-e881a12e28b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Modules" minOccurs="0"/>
                <xsd:element ref="ns2:Teams" minOccurs="0"/>
                <xsd:element ref="ns3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28a87-dba1-4bfc-a2e9-067dd23cbc22" elementFormDefault="qualified">
    <xsd:import namespace="http://schemas.microsoft.com/office/2006/documentManagement/types"/>
    <xsd:import namespace="http://schemas.microsoft.com/office/infopath/2007/PartnerControls"/>
    <xsd:element name="Project" ma:index="8" nillable="true" ma:displayName="Projects" ma:list="UserInfo" ma:SearchPeopleOnly="false" ma:SharePointGroup="0" ma:internalName="Project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ules" ma:index="9" nillable="true" ma:displayName="Modules" ma:internalName="Modul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Administration"/>
                    <xsd:enumeration value="AiSSISTANT"/>
                    <xsd:enumeration value="Fuel Central"/>
                    <xsd:enumeration value="Invoice Warehouse"/>
                    <xsd:enumeration value="iData"/>
                    <xsd:enumeration value="Intuit"/>
                    <xsd:enumeration value="Lottery"/>
                    <xsd:enumeration value="Merchandise Inventory"/>
                    <xsd:enumeration value="POS Connector"/>
                    <xsd:enumeration value="Price Book"/>
                    <xsd:enumeration value="QwickServe"/>
                    <xsd:enumeration value="Reports"/>
                  </xsd:restriction>
                </xsd:simpleType>
              </xsd:element>
            </xsd:sequence>
          </xsd:extension>
        </xsd:complexContent>
      </xsd:complexType>
    </xsd:element>
    <xsd:element name="Teams" ma:index="10" nillable="true" ma:displayName="Teams" ma:list="UserInfo" ma:SearchPeopleOnly="false" ma:SharePointGroup="0" ma:internalName="Team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8cec0-42a3-4088-af64-e881a12e2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E798C-ACC5-42D5-A1E9-74E179A9F138}">
  <ds:schemaRefs>
    <ds:schemaRef ds:uri="http://purl.org/dc/dcmitype/"/>
    <ds:schemaRef ds:uri="http://schemas.microsoft.com/office/infopath/2007/PartnerControls"/>
    <ds:schemaRef ds:uri="5ea8cec0-42a3-4088-af64-e881a12e28b4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a928a87-dba1-4bfc-a2e9-067dd23cbc2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5EBCBB-D46B-4F0C-88A0-DD83EDF2E8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C3C47-291D-48D0-937B-BF92D5AD4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28a87-dba1-4bfc-a2e9-067dd23cbc22"/>
    <ds:schemaRef ds:uri="5ea8cec0-42a3-4088-af64-e881a12e2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3590</TotalTime>
  <Words>219</Words>
  <Application>Microsoft Office PowerPoint</Application>
  <PresentationFormat>Экран (4:3)</PresentationFormat>
  <Paragraphs>27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Segoe UI Light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Vasyl Lazaresku</dc:creator>
  <cp:lastModifiedBy>Olga Morlang</cp:lastModifiedBy>
  <cp:revision>188</cp:revision>
  <cp:lastPrinted>2016-04-26T15:32:54Z</cp:lastPrinted>
  <dcterms:created xsi:type="dcterms:W3CDTF">2014-12-25T15:01:59Z</dcterms:created>
  <dcterms:modified xsi:type="dcterms:W3CDTF">2017-09-01T16:28:01Z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0x010100E06C02552562AE4793B1F055379D6C33</vt:lpwstr>
  </property>
</Properties>
</file>