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1"/>
  </p:notesMasterIdLst>
  <p:handoutMasterIdLst>
    <p:handoutMasterId r:id="rId12"/>
  </p:handoutMasterIdLst>
  <p:sldIdLst>
    <p:sldId id="256" r:id="rId5"/>
    <p:sldId id="281" r:id="rId6"/>
    <p:sldId id="282" r:id="rId7"/>
    <p:sldId id="283" r:id="rId8"/>
    <p:sldId id="284" r:id="rId9"/>
    <p:sldId id="261" r:id="rId10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481"/>
    <a:srgbClr val="2E98DB"/>
    <a:srgbClr val="F6F6F8"/>
    <a:srgbClr val="EE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83B62-E13B-430F-B231-2DC986FA9450}" v="794" dt="2017-08-10T14:08:04.4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4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7" d="100"/>
          <a:sy n="117" d="100"/>
        </p:scale>
        <p:origin x="14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75E2F-B3EF-48CD-94E0-791CD12C438F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1B726-56FD-49CE-8800-B19284AF50E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348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D2E35B-4DD9-416F-A746-4400075D30EF}" type="datetimeFigureOut">
              <a:rPr lang="en-US" smtClean="0"/>
              <a:t>9/1/2017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976CDB-9580-40A3-A868-D478230F7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2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76CDB-9580-40A3-A868-D478230F72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00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28950" y="857250"/>
            <a:ext cx="3086100" cy="2314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976CDB-9580-40A3-A868-D478230F72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050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4CEBE-D62A-4839-AA9A-7C683AE8B739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586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C6DD9-946B-4A75-A8DB-5C40FE22481E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35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9AA32-1749-4080-8072-E5F80E6EC882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83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ADBA-023B-4AED-869F-5AE362543C07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237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5BA1-3E6E-42E7-94D0-68E24D92DD3E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444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29E84-B262-48AD-9A49-D81EB6B079D2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26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7B60-302A-4AE7-8CBF-000D3CD7AECE}" type="datetime1">
              <a:rPr lang="en-US" smtClean="0"/>
              <a:t>9/1/2017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9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8912-7F28-4C21-93D5-10DC3D26329A}" type="datetime1">
              <a:rPr lang="en-US" smtClean="0"/>
              <a:t>9/1/2017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3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1296D-AA77-4CE3-8900-9B4F663D5CD5}" type="datetime1">
              <a:rPr lang="en-US" smtClean="0"/>
              <a:t>9/1/2017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9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74622-8F0D-44C9-AEB1-56A473D0F7BD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29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5E59FCF1-E121-407D-9A07-2C801D8CCAEC}" type="datetime1">
              <a:rPr lang="en-US" smtClean="0"/>
              <a:t>9/1/2017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7234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F2013-F185-4F8A-8BB6-C2B14E988DC5}" type="datetime1">
              <a:rPr lang="en-US" smtClean="0"/>
              <a:t>9/1/2017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9543F86-8944-409B-BBC1-25FB5DD3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646038" y="1380403"/>
            <a:ext cx="7570405" cy="209288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</a:t>
            </a:r>
            <a:r>
              <a:rPr lang="id-ID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STORE OFFICE</a:t>
            </a:r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</a:p>
          <a:p>
            <a:r>
              <a:rPr lang="en-US" sz="44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ADVANCED ACCOUNTING 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– </a:t>
            </a:r>
            <a:r>
              <a:rPr lang="en-US" sz="4400" b="1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Recording Lottery Commissions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632412"/>
            <a:ext cx="2384764" cy="241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839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Box 69"/>
          <p:cNvSpPr txBox="1"/>
          <p:nvPr/>
        </p:nvSpPr>
        <p:spPr>
          <a:xfrm>
            <a:off x="203932" y="1195160"/>
            <a:ext cx="53219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en-US" sz="1600" dirty="0">
                <a:latin typeface="Segoe UI Light" panose="020B0502040204020203" pitchFamily="34" charset="0"/>
              </a:rPr>
              <a:t>How do I account for the recording of lottery commissions in C</a:t>
            </a:r>
            <a:r>
              <a:rPr lang="ru-RU" sz="1600" dirty="0">
                <a:latin typeface="Segoe UI Light" panose="020B0502040204020203" pitchFamily="34" charset="0"/>
              </a:rPr>
              <a:t>-</a:t>
            </a:r>
            <a:r>
              <a:rPr lang="en-US" sz="1600" dirty="0">
                <a:latin typeface="Segoe UI Light" panose="020B0502040204020203" pitchFamily="34" charset="0"/>
              </a:rPr>
              <a:t>Store?</a:t>
            </a:r>
          </a:p>
          <a:p>
            <a:pPr>
              <a:lnSpc>
                <a:spcPct val="150000"/>
              </a:lnSpc>
            </a:pPr>
            <a:endParaRPr lang="en-US" sz="1600" dirty="0">
              <a:latin typeface="Segoe UI Light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Segoe UI Light" panose="020B0502040204020203" pitchFamily="34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Segoe UI Light" panose="020B0502040204020203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5525872" y="1195160"/>
            <a:ext cx="3041755" cy="3041755"/>
          </a:xfrm>
          <a:prstGeom prst="ellipse">
            <a:avLst/>
          </a:prstGeom>
          <a:gradFill>
            <a:gsLst>
              <a:gs pos="33000">
                <a:srgbClr val="F2F2F2"/>
              </a:gs>
              <a:gs pos="100000">
                <a:srgbClr val="FBFBFB"/>
              </a:gs>
            </a:gsLst>
            <a:lin ang="5400000" scaled="1"/>
          </a:gradFill>
          <a:ln>
            <a:noFill/>
          </a:ln>
          <a:effectLst>
            <a:outerShdw blurRad="330200" dist="4318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0"/>
          </a:p>
        </p:txBody>
      </p:sp>
      <p:pic>
        <p:nvPicPr>
          <p:cNvPr id="5125" name="Picture 5" descr="C:\Users\Lamagra\Desktop\Agend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028" y="1624589"/>
            <a:ext cx="2123754" cy="2182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43C5197-BFAA-4957-B9B3-1DC1C73681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AC32B26-1F9D-49CA-ACF5-7A16EDC1DFB2}"/>
              </a:ext>
            </a:extLst>
          </p:cNvPr>
          <p:cNvSpPr txBox="1">
            <a:spLocks/>
          </p:cNvSpPr>
          <p:nvPr/>
        </p:nvSpPr>
        <p:spPr>
          <a:xfrm>
            <a:off x="360000" y="360000"/>
            <a:ext cx="6440557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>
                <a:solidFill>
                  <a:schemeClr val="tx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100666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0580044-7FF4-473B-A331-493F09B36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65" y="1966987"/>
            <a:ext cx="7996573" cy="13397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850546D-FD11-44B3-AD67-86B031750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665" y="3964871"/>
            <a:ext cx="7955618" cy="18130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96F4C2-83B4-41B6-A075-98163D6ABFA7}"/>
              </a:ext>
            </a:extLst>
          </p:cNvPr>
          <p:cNvSpPr txBox="1"/>
          <p:nvPr/>
        </p:nvSpPr>
        <p:spPr>
          <a:xfrm>
            <a:off x="323999" y="284244"/>
            <a:ext cx="8329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HOW DO I ACCOUNT FOR THE RECORDING OF LOTTERY COMMISSIONS IN C</a:t>
            </a:r>
            <a:r>
              <a:rPr lang="ru-RU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-</a:t>
            </a:r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STORE?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71B44D-5FB3-4258-AEF2-AA20DD138CFD}"/>
              </a:ext>
            </a:extLst>
          </p:cNvPr>
          <p:cNvSpPr txBox="1"/>
          <p:nvPr/>
        </p:nvSpPr>
        <p:spPr>
          <a:xfrm>
            <a:off x="391415" y="1150611"/>
            <a:ext cx="84981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4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b="1"/>
              <a:t>Step 1</a:t>
            </a:r>
            <a:r>
              <a:rPr lang="en-US"/>
              <a:t>: Go to your </a:t>
            </a:r>
            <a:r>
              <a:rPr lang="en-US" b="1"/>
              <a:t>Account Register</a:t>
            </a:r>
            <a:r>
              <a:rPr lang="en-US"/>
              <a:t> &gt; </a:t>
            </a:r>
            <a:r>
              <a:rPr lang="en-US" b="1"/>
              <a:t>Transactions</a:t>
            </a:r>
            <a:r>
              <a:rPr lang="en-US"/>
              <a:t> &gt; </a:t>
            </a:r>
            <a:r>
              <a:rPr lang="en-US" b="1"/>
              <a:t>Account Register</a:t>
            </a:r>
            <a:r>
              <a:rPr lang="en-US"/>
              <a:t> &gt; (Put in your company, class, and the bank account to deposit the commission</a:t>
            </a:r>
            <a:r>
              <a:rPr lang="ru-RU"/>
              <a:t>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D99329B-9A50-4A05-A349-F21BA13C9AF4}"/>
              </a:ext>
            </a:extLst>
          </p:cNvPr>
          <p:cNvSpPr txBox="1"/>
          <p:nvPr/>
        </p:nvSpPr>
        <p:spPr>
          <a:xfrm>
            <a:off x="448864" y="3503206"/>
            <a:ext cx="8498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4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b="1" dirty="0"/>
              <a:t>Step 2</a:t>
            </a:r>
            <a:r>
              <a:rPr lang="en-US" dirty="0"/>
              <a:t>: Find the next open space in the journal entries for your bank account selected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37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C9CAB8B-4F63-4142-9F37-38AA5879C0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918" y="2798518"/>
            <a:ext cx="6053312" cy="331721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4A98A2-8B17-4302-87F2-E9A61CF7727B}"/>
              </a:ext>
            </a:extLst>
          </p:cNvPr>
          <p:cNvSpPr txBox="1"/>
          <p:nvPr/>
        </p:nvSpPr>
        <p:spPr>
          <a:xfrm>
            <a:off x="215364" y="3419586"/>
            <a:ext cx="738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egoe UI Light" panose="020B0502040204020203" pitchFamily="34" charset="0"/>
              </a:rPr>
              <a:t>NEW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73999F-36AC-42DF-A736-C59B06AC622E}"/>
              </a:ext>
            </a:extLst>
          </p:cNvPr>
          <p:cNvSpPr txBox="1"/>
          <p:nvPr/>
        </p:nvSpPr>
        <p:spPr>
          <a:xfrm>
            <a:off x="174667" y="5277617"/>
            <a:ext cx="8792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Segoe UI Light" panose="020B0502040204020203" pitchFamily="34" charset="0"/>
              </a:rPr>
              <a:t>DONE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3D88A8-BACD-48BD-BBFB-B0455BA616E4}"/>
              </a:ext>
            </a:extLst>
          </p:cNvPr>
          <p:cNvSpPr txBox="1"/>
          <p:nvPr/>
        </p:nvSpPr>
        <p:spPr>
          <a:xfrm>
            <a:off x="323999" y="284244"/>
            <a:ext cx="83296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HOW DO I ACCOUNT FOR THE RECORDING OF LOTTERY COMMISSIONS IN C</a:t>
            </a:r>
            <a:r>
              <a:rPr lang="ru-RU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-</a:t>
            </a:r>
            <a:r>
              <a:rPr lang="en-US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STORE?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AEFD02-57E8-4877-BA7C-0C7C98E8C5F7}"/>
              </a:ext>
            </a:extLst>
          </p:cNvPr>
          <p:cNvSpPr txBox="1"/>
          <p:nvPr/>
        </p:nvSpPr>
        <p:spPr>
          <a:xfrm>
            <a:off x="423210" y="1082294"/>
            <a:ext cx="8498173" cy="415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3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b="1" dirty="0"/>
              <a:t>Step 3</a:t>
            </a:r>
            <a:r>
              <a:rPr lang="en-US" dirty="0"/>
              <a:t>: Record the journal entry (Bank Account)</a:t>
            </a:r>
            <a:r>
              <a:rPr lang="ru-RU" dirty="0"/>
              <a:t>.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E8D8A4-96C4-42EF-A2F3-66957A4D4313}"/>
              </a:ext>
            </a:extLst>
          </p:cNvPr>
          <p:cNvSpPr txBox="1"/>
          <p:nvPr/>
        </p:nvSpPr>
        <p:spPr>
          <a:xfrm>
            <a:off x="738554" y="1419000"/>
            <a:ext cx="73185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3"/>
              </a:buBlip>
              <a:defRPr sz="1600" b="1">
                <a:latin typeface="Segoe UI Light" panose="020B0502040204020203" pitchFamily="34" charset="0"/>
              </a:defRPr>
            </a:lvl1pPr>
          </a:lstStyle>
          <a:p>
            <a:pPr marL="0" indent="0">
              <a:buNone/>
            </a:pPr>
            <a:r>
              <a:rPr lang="en-US" sz="1400" dirty="0"/>
              <a:t>* Accounts Register &gt; Pick Company, Class &gt; Account 1 </a:t>
            </a:r>
            <a:r>
              <a:rPr lang="en-US" sz="1400" b="0" dirty="0"/>
              <a:t>will be a bank account</a:t>
            </a:r>
          </a:p>
          <a:p>
            <a:pPr marL="0" indent="0">
              <a:buNone/>
            </a:pPr>
            <a:r>
              <a:rPr lang="en-US" sz="1400" dirty="0"/>
              <a:t>* </a:t>
            </a:r>
            <a:r>
              <a:rPr lang="en-US" sz="1400" b="0" dirty="0"/>
              <a:t>When opening a journal entry space in the selected account, this will be the debited account</a:t>
            </a:r>
          </a:p>
          <a:p>
            <a:pPr marL="0" indent="0" defTabSz="108000">
              <a:buNone/>
            </a:pPr>
            <a:r>
              <a:rPr lang="en-US" sz="1400" dirty="0"/>
              <a:t>* </a:t>
            </a:r>
            <a:r>
              <a:rPr lang="en-US" sz="1400" b="0" dirty="0"/>
              <a:t>After the entry information is filled in, you must press </a:t>
            </a:r>
            <a:r>
              <a:rPr lang="en-US" sz="1400" dirty="0"/>
              <a:t>EDIT</a:t>
            </a:r>
            <a:r>
              <a:rPr lang="en-US" sz="1400" b="0" dirty="0"/>
              <a:t>/</a:t>
            </a:r>
            <a:r>
              <a:rPr lang="en-US" sz="1400" dirty="0"/>
              <a:t>ENTER</a:t>
            </a:r>
            <a:r>
              <a:rPr lang="en-US" sz="1400" b="0" dirty="0"/>
              <a:t> and </a:t>
            </a:r>
            <a:r>
              <a:rPr lang="en-US" sz="1400" dirty="0"/>
              <a:t>SAVE</a:t>
            </a:r>
            <a:r>
              <a:rPr lang="en-US" sz="1400" b="0" dirty="0"/>
              <a:t> to see it appears 	in the account register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342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  <p:pic>
        <p:nvPicPr>
          <p:cNvPr id="1026" name="Picture 2" descr="C:\Users\Lamagra\Desktop\2-10-2015 6-21-45 PM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75" y="2796209"/>
            <a:ext cx="6993484" cy="325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9975A754-7A12-4552-8E04-29402D6703A9}"/>
              </a:ext>
            </a:extLst>
          </p:cNvPr>
          <p:cNvSpPr txBox="1">
            <a:spLocks/>
          </p:cNvSpPr>
          <p:nvPr/>
        </p:nvSpPr>
        <p:spPr>
          <a:xfrm>
            <a:off x="324000" y="324000"/>
            <a:ext cx="6037043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TRAINING CENTER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2EE761-115A-49C2-A222-9446A0DEC38C}"/>
              </a:ext>
            </a:extLst>
          </p:cNvPr>
          <p:cNvSpPr txBox="1"/>
          <p:nvPr/>
        </p:nvSpPr>
        <p:spPr>
          <a:xfrm>
            <a:off x="324000" y="1132928"/>
            <a:ext cx="8607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Blip>
                <a:blip r:embed="rId4"/>
              </a:buBlip>
              <a:defRPr sz="1600">
                <a:latin typeface="Segoe UI Light" panose="020B0502040204020203" pitchFamily="34" charset="0"/>
              </a:defRPr>
            </a:lvl1pPr>
          </a:lstStyle>
          <a:p>
            <a:r>
              <a:rPr lang="en-US" dirty="0"/>
              <a:t>For additional testing on what you have learned, please refer to our new “Testing Center”.</a:t>
            </a:r>
            <a:br>
              <a:rPr lang="en-US" dirty="0"/>
            </a:br>
            <a:endParaRPr lang="en-US" dirty="0"/>
          </a:p>
          <a:p>
            <a:r>
              <a:rPr lang="en-US" dirty="0"/>
              <a:t>To access this new feature, click the help icon, and then select </a:t>
            </a:r>
            <a:r>
              <a:rPr lang="en-US" b="1" dirty="0"/>
              <a:t>Testing Center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0180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339846"/>
            <a:ext cx="9144000" cy="1664567"/>
          </a:xfrm>
          <a:prstGeom prst="rect">
            <a:avLst/>
          </a:prstGeom>
          <a:pattFill prst="pct10">
            <a:fgClr>
              <a:schemeClr val="bg1">
                <a:lumMod val="85000"/>
              </a:schemeClr>
            </a:fgClr>
            <a:bgClr>
              <a:srgbClr val="F6F6F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23900" y="2854869"/>
            <a:ext cx="8318500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d-ID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THAN</a:t>
            </a:r>
            <a:r>
              <a:rPr lang="en-US" sz="4800" dirty="0">
                <a:solidFill>
                  <a:schemeClr val="tx2">
                    <a:lumMod val="7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 YOU FOR YOUR TIME!</a:t>
            </a:r>
            <a:endParaRPr lang="id-ID" sz="4800" dirty="0">
              <a:solidFill>
                <a:schemeClr val="tx2">
                  <a:lumMod val="7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" y="632412"/>
            <a:ext cx="2384764" cy="241203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6578074" y="5042703"/>
            <a:ext cx="1943626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www.cstoreoffice.com</a:t>
            </a:r>
            <a:endParaRPr lang="ru-RU" b="1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0726" y="4878504"/>
            <a:ext cx="287777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d-ID" sz="4050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Get in Touch</a:t>
            </a:r>
            <a:endParaRPr lang="en-US" sz="405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18867" y="5258147"/>
            <a:ext cx="2202834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="1" dirty="0" err="1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Petrosoft</a:t>
            </a:r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LLC</a:t>
            </a:r>
            <a:endParaRPr lang="en-US" dirty="0"/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290 </a:t>
            </a:r>
            <a:r>
              <a:rPr lang="en-US" sz="1400" b="1" dirty="0" err="1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Bilmar</a:t>
            </a:r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Drive</a:t>
            </a:r>
            <a:endParaRPr lang="en-US" sz="140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Pittsburgh, PA  15205</a:t>
            </a:r>
            <a:endParaRPr lang="en-US" sz="1400" dirty="0">
              <a:solidFill>
                <a:srgbClr val="00348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r"/>
            <a:r>
              <a:rPr lang="en-US" sz="1400" b="1" dirty="0">
                <a:solidFill>
                  <a:srgbClr val="00348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1.412.306.0640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D597378-CBDE-48B5-AFCD-C0076C9CE8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6280410"/>
            <a:ext cx="3076457" cy="31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2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6" grpId="0"/>
      <p:bldP spid="61" grpId="0"/>
      <p:bldP spid="62" grpId="0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oject xmlns="8a928a87-dba1-4bfc-a2e9-067dd23cbc22">
      <UserInfo>
        <DisplayName/>
        <AccountId xsi:nil="true"/>
        <AccountType/>
      </UserInfo>
    </Project>
    <Modules xmlns="8a928a87-dba1-4bfc-a2e9-067dd23cbc22"/>
    <Teams xmlns="8a928a87-dba1-4bfc-a2e9-067dd23cbc22">
      <UserInfo>
        <DisplayName/>
        <AccountId xsi:nil="true"/>
        <AccountType/>
      </UserInfo>
    </Team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6C02552562AE4793B1F055379D6C33" ma:contentTypeVersion="5" ma:contentTypeDescription="Create a new document." ma:contentTypeScope="" ma:versionID="fef2019ffb6cdbb992647a6e4944855a">
  <xsd:schema xmlns:xsd="http://www.w3.org/2001/XMLSchema" xmlns:xs="http://www.w3.org/2001/XMLSchema" xmlns:p="http://schemas.microsoft.com/office/2006/metadata/properties" xmlns:ns2="8a928a87-dba1-4bfc-a2e9-067dd23cbc22" xmlns:ns3="5ea8cec0-42a3-4088-af64-e881a12e28b4" targetNamespace="http://schemas.microsoft.com/office/2006/metadata/properties" ma:root="true" ma:fieldsID="e2fa0c52345c8c53dceae4a43d9a3dcf" ns2:_="" ns3:_="">
    <xsd:import namespace="8a928a87-dba1-4bfc-a2e9-067dd23cbc22"/>
    <xsd:import namespace="5ea8cec0-42a3-4088-af64-e881a12e28b4"/>
    <xsd:element name="properties">
      <xsd:complexType>
        <xsd:sequence>
          <xsd:element name="documentManagement">
            <xsd:complexType>
              <xsd:all>
                <xsd:element ref="ns2:Project" minOccurs="0"/>
                <xsd:element ref="ns2:Modules" minOccurs="0"/>
                <xsd:element ref="ns2:Teams" minOccurs="0"/>
                <xsd:element ref="ns3:SharedWithUsers" minOccurs="0"/>
                <xsd:element ref="ns2:SharingHintHash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928a87-dba1-4bfc-a2e9-067dd23cbc22" elementFormDefault="qualified">
    <xsd:import namespace="http://schemas.microsoft.com/office/2006/documentManagement/types"/>
    <xsd:import namespace="http://schemas.microsoft.com/office/infopath/2007/PartnerControls"/>
    <xsd:element name="Project" ma:index="8" nillable="true" ma:displayName="Projects" ma:list="UserInfo" ma:SearchPeopleOnly="false" ma:SharePointGroup="0" ma:internalName="Project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odules" ma:index="9" nillable="true" ma:displayName="Modules" ma:internalName="Modul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ccounting"/>
                    <xsd:enumeration value="Administration"/>
                    <xsd:enumeration value="AiSSISTANT"/>
                    <xsd:enumeration value="Fuel Central"/>
                    <xsd:enumeration value="Invoice Warehouse"/>
                    <xsd:enumeration value="iData"/>
                    <xsd:enumeration value="Intuit"/>
                    <xsd:enumeration value="Lottery"/>
                    <xsd:enumeration value="Merchandise Inventory"/>
                    <xsd:enumeration value="POS Connector"/>
                    <xsd:enumeration value="Price Book"/>
                    <xsd:enumeration value="QwickServe"/>
                    <xsd:enumeration value="Reports"/>
                  </xsd:restriction>
                </xsd:simpleType>
              </xsd:element>
            </xsd:sequence>
          </xsd:extension>
        </xsd:complexContent>
      </xsd:complexType>
    </xsd:element>
    <xsd:element name="Teams" ma:index="10" nillable="true" ma:displayName="Teams" ma:list="UserInfo" ma:SearchPeopleOnly="false" ma:SharePointGroup="0" ma:internalName="Team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2" nillable="true" ma:displayName="Sharing Hint Hash" ma:internalName="SharingHintHash" ma:readOnly="true">
      <xsd:simpleType>
        <xsd:restriction base="dms:Text"/>
      </xsd:simple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a8cec0-42a3-4088-af64-e881a12e28b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E9E798C-ACC5-42D5-A1E9-74E179A9F138}">
  <ds:schemaRefs>
    <ds:schemaRef ds:uri="http://purl.org/dc/dcmitype/"/>
    <ds:schemaRef ds:uri="http://schemas.microsoft.com/office/infopath/2007/PartnerControls"/>
    <ds:schemaRef ds:uri="5ea8cec0-42a3-4088-af64-e881a12e28b4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a928a87-dba1-4bfc-a2e9-067dd23cbc22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55EBCBB-D46B-4F0C-88A0-DD83EDF2E81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8C3C47-291D-48D0-937B-BF92D5AD40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928a87-dba1-4bfc-a2e9-067dd23cbc22"/>
    <ds:schemaRef ds:uri="5ea8cec0-42a3-4088-af64-e881a12e28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3590</TotalTime>
  <Words>219</Words>
  <Application>Microsoft Office PowerPoint</Application>
  <PresentationFormat>Экран (4:3)</PresentationFormat>
  <Paragraphs>27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Gill Sans MT</vt:lpstr>
      <vt:lpstr>Segoe UI Light</vt:lpstr>
      <vt:lpstr>Gallery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Vasyl Lazaresku</dc:creator>
  <cp:lastModifiedBy>Olga Morlang</cp:lastModifiedBy>
  <cp:revision>188</cp:revision>
  <cp:lastPrinted>2016-04-26T15:32:54Z</cp:lastPrinted>
  <dcterms:created xsi:type="dcterms:W3CDTF">2014-12-25T15:01:59Z</dcterms:created>
  <dcterms:modified xsi:type="dcterms:W3CDTF">2017-09-01T16:28:01Z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0x010100E06C02552562AE4793B1F055379D6C33</vt:lpwstr>
  </property>
</Properties>
</file>